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E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678" y="-3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08C94-F7B7-4CA7-AEB1-133BBA5E18FF}" type="datetimeFigureOut">
              <a:rPr lang="en-US" smtClean="0"/>
              <a:t>8/4/2016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FA48A412-225D-4A61-82A6-9F93B673175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08C94-F7B7-4CA7-AEB1-133BBA5E18FF}" type="datetimeFigureOut">
              <a:rPr lang="en-US" smtClean="0"/>
              <a:t>8/4/2016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8A412-225D-4A61-82A6-9F93B67317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08C94-F7B7-4CA7-AEB1-133BBA5E18FF}" type="datetimeFigureOut">
              <a:rPr lang="en-US" smtClean="0"/>
              <a:t>8/4/2016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8A412-225D-4A61-82A6-9F93B67317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08C94-F7B7-4CA7-AEB1-133BBA5E18FF}" type="datetimeFigureOut">
              <a:rPr lang="en-US" smtClean="0"/>
              <a:t>8/4/2016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8A412-225D-4A61-82A6-9F93B67317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08C94-F7B7-4CA7-AEB1-133BBA5E18FF}" type="datetimeFigureOut">
              <a:rPr lang="en-US" smtClean="0"/>
              <a:t>8/4/2016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8A412-225D-4A61-82A6-9F93B673175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08C94-F7B7-4CA7-AEB1-133BBA5E18FF}" type="datetimeFigureOut">
              <a:rPr lang="en-US" smtClean="0"/>
              <a:t>8/4/2016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8A412-225D-4A61-82A6-9F93B67317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08C94-F7B7-4CA7-AEB1-133BBA5E18FF}" type="datetimeFigureOut">
              <a:rPr lang="en-US" smtClean="0"/>
              <a:t>8/4/2016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8A412-225D-4A61-82A6-9F93B67317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08C94-F7B7-4CA7-AEB1-133BBA5E18FF}" type="datetimeFigureOut">
              <a:rPr lang="en-US" smtClean="0"/>
              <a:t>8/4/2016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8A412-225D-4A61-82A6-9F93B67317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08C94-F7B7-4CA7-AEB1-133BBA5E18FF}" type="datetimeFigureOut">
              <a:rPr lang="en-US" smtClean="0"/>
              <a:t>8/4/2016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8A412-225D-4A61-82A6-9F93B67317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08C94-F7B7-4CA7-AEB1-133BBA5E18FF}" type="datetimeFigureOut">
              <a:rPr lang="en-US" smtClean="0"/>
              <a:t>8/4/2016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8A412-225D-4A61-82A6-9F93B673175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08C94-F7B7-4CA7-AEB1-133BBA5E18FF}" type="datetimeFigureOut">
              <a:rPr lang="en-US" smtClean="0"/>
              <a:t>8/4/2016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8A412-225D-4A61-82A6-9F93B673175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1FD08C94-F7B7-4CA7-AEB1-133BBA5E18FF}" type="datetimeFigureOut">
              <a:rPr lang="en-US" smtClean="0"/>
              <a:t>8/4/2016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A48A412-225D-4A61-82A6-9F93B673175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81100" y="1066800"/>
            <a:ext cx="1828800" cy="1676400"/>
          </a:xfrm>
          <a:prstGeom prst="rect">
            <a:avLst/>
          </a:prstGeom>
          <a:noFill/>
          <a:ln w="1016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Heart 4"/>
          <p:cNvSpPr/>
          <p:nvPr/>
        </p:nvSpPr>
        <p:spPr>
          <a:xfrm>
            <a:off x="1600200" y="1524000"/>
            <a:ext cx="990600" cy="762000"/>
          </a:xfrm>
          <a:prstGeom prst="hear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Heart 5"/>
          <p:cNvSpPr/>
          <p:nvPr/>
        </p:nvSpPr>
        <p:spPr>
          <a:xfrm>
            <a:off x="3962400" y="5028174"/>
            <a:ext cx="990600" cy="762000"/>
          </a:xfrm>
          <a:prstGeom prst="hear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hape 8"/>
          <p:cNvSpPr/>
          <p:nvPr/>
        </p:nvSpPr>
        <p:spPr>
          <a:xfrm rot="2007638">
            <a:off x="3788745" y="1434454"/>
            <a:ext cx="1801710" cy="1017289"/>
          </a:xfrm>
          <a:prstGeom prst="swooshArrow">
            <a:avLst>
              <a:gd name="adj1" fmla="val 16310"/>
              <a:gd name="adj2" fmla="val 3137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5853503">
            <a:off x="5668446" y="2436149"/>
            <a:ext cx="1027168" cy="1141297"/>
          </a:xfrm>
          <a:prstGeom prst="rect">
            <a:avLst/>
          </a:prstGeom>
        </p:spPr>
      </p:pic>
      <p:grpSp>
        <p:nvGrpSpPr>
          <p:cNvPr id="2" name="Group 1"/>
          <p:cNvGrpSpPr/>
          <p:nvPr/>
        </p:nvGrpSpPr>
        <p:grpSpPr>
          <a:xfrm>
            <a:off x="6762451" y="1084548"/>
            <a:ext cx="1257035" cy="1131332"/>
            <a:chOff x="6762451" y="1084548"/>
            <a:chExt cx="1257035" cy="1131332"/>
          </a:xfrm>
        </p:grpSpPr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4843220">
              <a:off x="6825303" y="1021696"/>
              <a:ext cx="1131332" cy="1257035"/>
            </a:xfrm>
            <a:prstGeom prst="rect">
              <a:avLst/>
            </a:prstGeom>
          </p:spPr>
        </p:pic>
        <p:sp>
          <p:nvSpPr>
            <p:cNvPr id="12" name="Oval 11"/>
            <p:cNvSpPr/>
            <p:nvPr/>
          </p:nvSpPr>
          <p:spPr>
            <a:xfrm>
              <a:off x="7399499" y="1421613"/>
              <a:ext cx="228600" cy="228600"/>
            </a:xfrm>
            <a:prstGeom prst="ellipse">
              <a:avLst/>
            </a:prstGeom>
            <a:solidFill>
              <a:srgbClr val="C00000"/>
            </a:solidFill>
            <a:effectLst>
              <a:glow rad="1016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Shape 12"/>
          <p:cNvSpPr/>
          <p:nvPr/>
        </p:nvSpPr>
        <p:spPr>
          <a:xfrm rot="9081340">
            <a:off x="5465350" y="3944788"/>
            <a:ext cx="1801710" cy="1017289"/>
          </a:xfrm>
          <a:prstGeom prst="swooshArrow">
            <a:avLst>
              <a:gd name="adj1" fmla="val 16310"/>
              <a:gd name="adj2" fmla="val 3137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4" name="Shape 13"/>
          <p:cNvSpPr/>
          <p:nvPr/>
        </p:nvSpPr>
        <p:spPr>
          <a:xfrm rot="15226765">
            <a:off x="1591783" y="3669620"/>
            <a:ext cx="1801710" cy="1017289"/>
          </a:xfrm>
          <a:prstGeom prst="swooshArrow">
            <a:avLst>
              <a:gd name="adj1" fmla="val 16310"/>
              <a:gd name="adj2" fmla="val 3137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3" name="Group 2"/>
          <p:cNvGrpSpPr/>
          <p:nvPr/>
        </p:nvGrpSpPr>
        <p:grpSpPr>
          <a:xfrm>
            <a:off x="3429000" y="4250208"/>
            <a:ext cx="2292600" cy="1998192"/>
            <a:chOff x="3429000" y="4250208"/>
            <a:chExt cx="2292600" cy="1998192"/>
          </a:xfrm>
        </p:grpSpPr>
        <p:cxnSp>
          <p:nvCxnSpPr>
            <p:cNvPr id="17" name="Straight Arrow Connector 16"/>
            <p:cNvCxnSpPr/>
            <p:nvPr/>
          </p:nvCxnSpPr>
          <p:spPr>
            <a:xfrm>
              <a:off x="4800600" y="5459351"/>
              <a:ext cx="921000" cy="140323"/>
            </a:xfrm>
            <a:prstGeom prst="straightConnector1">
              <a:avLst/>
            </a:prstGeom>
            <a:ln w="5715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 flipV="1">
              <a:off x="4953000" y="4993230"/>
              <a:ext cx="378774" cy="192629"/>
            </a:xfrm>
            <a:prstGeom prst="straightConnector1">
              <a:avLst/>
            </a:prstGeom>
            <a:ln w="5715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stCxn id="6" idx="1"/>
            </p:cNvCxnSpPr>
            <p:nvPr/>
          </p:nvCxnSpPr>
          <p:spPr>
            <a:xfrm>
              <a:off x="4457700" y="5790174"/>
              <a:ext cx="0" cy="458226"/>
            </a:xfrm>
            <a:prstGeom prst="straightConnector1">
              <a:avLst/>
            </a:prstGeom>
            <a:ln w="5715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 flipH="1">
              <a:off x="3657600" y="5599675"/>
              <a:ext cx="533401" cy="648725"/>
            </a:xfrm>
            <a:prstGeom prst="straightConnector1">
              <a:avLst/>
            </a:prstGeom>
            <a:ln w="5715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 flipH="1">
              <a:off x="3429000" y="5409174"/>
              <a:ext cx="647700" cy="381000"/>
            </a:xfrm>
            <a:prstGeom prst="straightConnector1">
              <a:avLst/>
            </a:prstGeom>
            <a:ln w="5715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 flipH="1" flipV="1">
              <a:off x="3518039" y="5046192"/>
              <a:ext cx="463411" cy="279335"/>
            </a:xfrm>
            <a:prstGeom prst="straightConnector1">
              <a:avLst/>
            </a:prstGeom>
            <a:ln w="5715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 flipV="1">
              <a:off x="4669809" y="4343400"/>
              <a:ext cx="130791" cy="715372"/>
            </a:xfrm>
            <a:prstGeom prst="straightConnector1">
              <a:avLst/>
            </a:prstGeom>
            <a:ln w="5715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 flipV="1">
              <a:off x="4309745" y="4567587"/>
              <a:ext cx="0" cy="491184"/>
            </a:xfrm>
            <a:prstGeom prst="straightConnector1">
              <a:avLst/>
            </a:prstGeom>
            <a:ln w="5715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/>
            <p:nvPr/>
          </p:nvCxnSpPr>
          <p:spPr>
            <a:xfrm flipH="1" flipV="1">
              <a:off x="3657600" y="4250208"/>
              <a:ext cx="419100" cy="795984"/>
            </a:xfrm>
            <a:prstGeom prst="straightConnector1">
              <a:avLst/>
            </a:prstGeom>
            <a:ln w="5715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/>
            <p:nvPr/>
          </p:nvCxnSpPr>
          <p:spPr>
            <a:xfrm>
              <a:off x="4689600" y="5654765"/>
              <a:ext cx="452787" cy="269272"/>
            </a:xfrm>
            <a:prstGeom prst="straightConnector1">
              <a:avLst/>
            </a:prstGeom>
            <a:ln w="5715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2229819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 autoUpdateAnimBg="0"/>
      <p:bldP spid="5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2136" y="545068"/>
            <a:ext cx="11544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5EA4"/>
                </a:solidFill>
              </a:rPr>
              <a:t>SCENE 1</a:t>
            </a:r>
            <a:r>
              <a:rPr lang="en-US" dirty="0" smtClean="0">
                <a:solidFill>
                  <a:srgbClr val="005EA4"/>
                </a:solidFill>
              </a:rPr>
              <a:t>:</a:t>
            </a:r>
            <a:endParaRPr lang="en-US" dirty="0">
              <a:solidFill>
                <a:srgbClr val="005EA4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48519" y="1828800"/>
            <a:ext cx="66714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WE WANT TO LIVE LIFE ON OUR OWN SELF-CENTERED TERMS.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992136" y="2667000"/>
            <a:ext cx="68547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WE HAVE CUT OURSELVES OFF FROM GOD’S LOVE AND TRUTH</a:t>
            </a:r>
          </a:p>
          <a:p>
            <a:r>
              <a:rPr lang="en-US" b="1" dirty="0" smtClean="0"/>
              <a:t>AND ULTIMATELY FROM LIFE ITSELF.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948519" y="3886200"/>
            <a:ext cx="73132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THE MORE WE TRY TO ESCAPE OUR ISOLATION, THE WORSE IT GETS.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158786" y="5029200"/>
            <a:ext cx="411683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i="1" dirty="0">
                <a:solidFill>
                  <a:srgbClr val="0070C0"/>
                </a:solidFill>
              </a:rPr>
              <a:t>We all, like sheep, have gone astray,</a:t>
            </a:r>
          </a:p>
          <a:p>
            <a:pPr algn="ctr"/>
            <a:r>
              <a:rPr lang="en-US" sz="1600" b="1" i="1" dirty="0">
                <a:solidFill>
                  <a:srgbClr val="0070C0"/>
                </a:solidFill>
              </a:rPr>
              <a:t>each of us has turned to our own </a:t>
            </a:r>
            <a:r>
              <a:rPr lang="en-US" sz="1600" b="1" i="1" dirty="0" smtClean="0">
                <a:solidFill>
                  <a:srgbClr val="0070C0"/>
                </a:solidFill>
              </a:rPr>
              <a:t>way…</a:t>
            </a:r>
          </a:p>
          <a:p>
            <a:pPr algn="ctr"/>
            <a:r>
              <a:rPr lang="en-US" sz="1600" b="1" dirty="0" smtClean="0">
                <a:solidFill>
                  <a:srgbClr val="0070C0"/>
                </a:solidFill>
              </a:rPr>
              <a:t>Isaiah 53: 6a</a:t>
            </a:r>
            <a:endParaRPr lang="en-US" sz="16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9784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533400"/>
            <a:ext cx="1162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5EA4"/>
                </a:solidFill>
              </a:rPr>
              <a:t>SCENE 2:</a:t>
            </a:r>
            <a:endParaRPr lang="en-US" b="1" dirty="0">
              <a:solidFill>
                <a:srgbClr val="005EA4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90600" y="1219200"/>
            <a:ext cx="69910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GOD SENT JESUS TO RESCUE US FROM OUR SELF-CENTERED LIFE.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990601" y="2209800"/>
            <a:ext cx="76851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JESUS TOOK ALL OF OUR SUFFERING, FEAR, AND DISCONNECTION AS</a:t>
            </a:r>
          </a:p>
          <a:p>
            <a:r>
              <a:rPr lang="en-US" b="1" dirty="0" smtClean="0"/>
              <a:t>WE NAILED HIM TO A CROSS… BUT HE WAS RAISED TO LIFE!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990600" y="3203770"/>
            <a:ext cx="72747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WHEN WE TRUST JESUS WITH OUR WHOLE LIFE, HE GUIDES US INTO </a:t>
            </a:r>
          </a:p>
          <a:p>
            <a:r>
              <a:rPr lang="en-US" b="1" dirty="0" smtClean="0"/>
              <a:t>ABUNDANT LIFE.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838200" y="4800600"/>
            <a:ext cx="74816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i="1" dirty="0">
                <a:solidFill>
                  <a:srgbClr val="005EA4"/>
                </a:solidFill>
              </a:rPr>
              <a:t>“I am the door; if anyone enters through Me, he will be saved, and will go in and out and find pasture.  </a:t>
            </a:r>
            <a:r>
              <a:rPr lang="en-US" sz="1600" b="1" i="1" dirty="0" smtClean="0">
                <a:solidFill>
                  <a:srgbClr val="005EA4"/>
                </a:solidFill>
              </a:rPr>
              <a:t>The </a:t>
            </a:r>
            <a:r>
              <a:rPr lang="en-US" sz="1600" b="1" i="1" dirty="0">
                <a:solidFill>
                  <a:srgbClr val="005EA4"/>
                </a:solidFill>
              </a:rPr>
              <a:t>thief comes only to steal and kill and destroy; I came that they may have life, and have it </a:t>
            </a:r>
            <a:r>
              <a:rPr lang="en-US" sz="1600" b="1" i="1" dirty="0" smtClean="0">
                <a:solidFill>
                  <a:srgbClr val="005EA4"/>
                </a:solidFill>
              </a:rPr>
              <a:t>abundantly. I </a:t>
            </a:r>
            <a:r>
              <a:rPr lang="en-US" sz="1600" b="1" i="1" dirty="0">
                <a:solidFill>
                  <a:srgbClr val="005EA4"/>
                </a:solidFill>
              </a:rPr>
              <a:t>am the good shepherd; the good shepherd lays down His life for the sheep</a:t>
            </a:r>
            <a:r>
              <a:rPr lang="en-US" sz="1600" b="1" dirty="0" smtClean="0">
                <a:solidFill>
                  <a:srgbClr val="005EA4"/>
                </a:solidFill>
              </a:rPr>
              <a:t>.         John 10: 9-11</a:t>
            </a:r>
            <a:endParaRPr lang="en-US" sz="1600" b="1" dirty="0">
              <a:solidFill>
                <a:srgbClr val="005EA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8616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90600" y="381000"/>
            <a:ext cx="1162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5EA4"/>
                </a:solidFill>
              </a:rPr>
              <a:t>SCENE 3:</a:t>
            </a:r>
            <a:endParaRPr lang="en-US" b="1" dirty="0">
              <a:solidFill>
                <a:srgbClr val="005EA4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90600" y="1066800"/>
            <a:ext cx="66880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WE RECEIVE A NEW IDENTITY WHERE LOVE CONNECTS US TO</a:t>
            </a:r>
          </a:p>
          <a:p>
            <a:r>
              <a:rPr lang="en-US" b="1" dirty="0" smtClean="0"/>
              <a:t>A NEW WAY OF SEEING AND EXPERIENCING LIFE.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990599" y="2020669"/>
            <a:ext cx="70807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OUR HEART EXPANDS, MORE AND MORE, TO TOUCH GOD AND </a:t>
            </a:r>
          </a:p>
          <a:p>
            <a:r>
              <a:rPr lang="en-US" b="1" dirty="0" smtClean="0"/>
              <a:t>OTHERS DEEPLY.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990600" y="2977465"/>
            <a:ext cx="72426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NEW FOUND JOY AND PEACE AND POWER AND PURPOSE BEGIN </a:t>
            </a:r>
          </a:p>
          <a:p>
            <a:r>
              <a:rPr lang="en-US" b="1" dirty="0" smtClean="0"/>
              <a:t>TO OVERFLOW INTO EVERY ASPECT OF OUR LIVING.</a:t>
            </a:r>
            <a:endParaRPr lang="en-US" b="1" dirty="0"/>
          </a:p>
        </p:txBody>
      </p:sp>
      <p:sp>
        <p:nvSpPr>
          <p:cNvPr id="7" name="Rectangle 6"/>
          <p:cNvSpPr/>
          <p:nvPr/>
        </p:nvSpPr>
        <p:spPr>
          <a:xfrm>
            <a:off x="611444" y="4616341"/>
            <a:ext cx="80010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i="1" dirty="0">
                <a:solidFill>
                  <a:srgbClr val="0070C0"/>
                </a:solidFill>
              </a:rPr>
              <a:t>For the love of Christ controls us, having concluded this, that one died for all, therefore all died; </a:t>
            </a:r>
            <a:r>
              <a:rPr lang="en-US" sz="1600" b="1" i="1" dirty="0" smtClean="0">
                <a:solidFill>
                  <a:srgbClr val="0070C0"/>
                </a:solidFill>
              </a:rPr>
              <a:t>and </a:t>
            </a:r>
            <a:r>
              <a:rPr lang="en-US" sz="1600" b="1" i="1" dirty="0">
                <a:solidFill>
                  <a:srgbClr val="0070C0"/>
                </a:solidFill>
              </a:rPr>
              <a:t>He died for all, so that they who live might no longer live for themselves, but for Him who died and rose again on their </a:t>
            </a:r>
            <a:r>
              <a:rPr lang="en-US" sz="1600" b="1" i="1" dirty="0" smtClean="0">
                <a:solidFill>
                  <a:srgbClr val="0070C0"/>
                </a:solidFill>
              </a:rPr>
              <a:t>behalf. Therefore </a:t>
            </a:r>
            <a:r>
              <a:rPr lang="en-US" sz="1600" b="1" i="1" dirty="0">
                <a:solidFill>
                  <a:srgbClr val="0070C0"/>
                </a:solidFill>
              </a:rPr>
              <a:t>from now on we recognize no one according to the flesh; even though we have known Christ according to the flesh, yet now we know Him in this way no </a:t>
            </a:r>
            <a:r>
              <a:rPr lang="en-US" sz="1600" b="1" i="1" dirty="0" smtClean="0">
                <a:solidFill>
                  <a:srgbClr val="0070C0"/>
                </a:solidFill>
              </a:rPr>
              <a:t>longer.</a:t>
            </a:r>
            <a:r>
              <a:rPr lang="en-US" sz="1600" b="1" i="1" dirty="0">
                <a:solidFill>
                  <a:srgbClr val="0070C0"/>
                </a:solidFill>
              </a:rPr>
              <a:t> </a:t>
            </a:r>
            <a:r>
              <a:rPr lang="en-US" sz="1600" b="1" i="1" dirty="0" smtClean="0">
                <a:solidFill>
                  <a:srgbClr val="0070C0"/>
                </a:solidFill>
              </a:rPr>
              <a:t>Therefore </a:t>
            </a:r>
            <a:r>
              <a:rPr lang="en-US" sz="1600" b="1" i="1" dirty="0">
                <a:solidFill>
                  <a:srgbClr val="0070C0"/>
                </a:solidFill>
              </a:rPr>
              <a:t>if anyone is in Christ, he is a new creature; the old things passed away; behold, new things have come</a:t>
            </a:r>
            <a:r>
              <a:rPr lang="en-US" sz="1600" b="1" i="1" dirty="0" smtClean="0">
                <a:solidFill>
                  <a:srgbClr val="0070C0"/>
                </a:solidFill>
              </a:rPr>
              <a:t>.              </a:t>
            </a:r>
            <a:r>
              <a:rPr lang="en-US" sz="1600" b="1" dirty="0" smtClean="0">
                <a:solidFill>
                  <a:srgbClr val="0070C0"/>
                </a:solidFill>
              </a:rPr>
              <a:t>2 Corinthians 5: 14-17</a:t>
            </a:r>
            <a:endParaRPr lang="en-US" sz="16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5734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09600" y="533400"/>
            <a:ext cx="11544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5EA4"/>
                </a:solidFill>
              </a:rPr>
              <a:t>SCENE </a:t>
            </a:r>
            <a:r>
              <a:rPr lang="en-US" b="1" dirty="0" smtClean="0">
                <a:solidFill>
                  <a:srgbClr val="005EA4"/>
                </a:solidFill>
              </a:rPr>
              <a:t>4:</a:t>
            </a:r>
            <a:endParaRPr lang="en-US" b="1" dirty="0">
              <a:solidFill>
                <a:srgbClr val="005EA4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9599" y="1219200"/>
            <a:ext cx="784221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AS OUR ADVENTURE WITH JESUS EXPANDS, GOD BRINGS US TO PEOPLE</a:t>
            </a:r>
          </a:p>
          <a:p>
            <a:r>
              <a:rPr lang="en-US" b="1" dirty="0" smtClean="0"/>
              <a:t>WHO ARE STILL LOCKED INSIDE THEMSELVES.</a:t>
            </a:r>
            <a:endParaRPr lang="en-US" b="1" dirty="0"/>
          </a:p>
        </p:txBody>
      </p:sp>
      <p:sp>
        <p:nvSpPr>
          <p:cNvPr id="5" name="Rectangle 4"/>
          <p:cNvSpPr/>
          <p:nvPr/>
        </p:nvSpPr>
        <p:spPr>
          <a:xfrm>
            <a:off x="609599" y="2286000"/>
            <a:ext cx="775885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THE LOVE OF CHRIST HELPS US TO SEE THEM IN NEW WAYS AND SERVE </a:t>
            </a:r>
          </a:p>
          <a:p>
            <a:r>
              <a:rPr lang="en-US" b="1" dirty="0" smtClean="0"/>
              <a:t>THEM AS WE SEE THE FATHER SERVING THEM.</a:t>
            </a:r>
            <a:endParaRPr lang="en-US" b="1" dirty="0"/>
          </a:p>
        </p:txBody>
      </p:sp>
      <p:sp>
        <p:nvSpPr>
          <p:cNvPr id="6" name="Rectangle 5"/>
          <p:cNvSpPr/>
          <p:nvPr/>
        </p:nvSpPr>
        <p:spPr>
          <a:xfrm>
            <a:off x="609600" y="3276600"/>
            <a:ext cx="8292655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WE ARE AMBASADORS FOR CHRIST AND HIS KINGDOM, DEMONSTRATING</a:t>
            </a:r>
          </a:p>
          <a:p>
            <a:r>
              <a:rPr lang="en-US" b="1" dirty="0" smtClean="0"/>
              <a:t>TRANSFORMED THINKING AND LIVING, AND INVITING THEM TO ABUNDANT </a:t>
            </a:r>
          </a:p>
          <a:p>
            <a:r>
              <a:rPr lang="en-US" b="1" dirty="0" smtClean="0"/>
              <a:t>LIVING THROUGH FOLLOWING JESUS DAILY.</a:t>
            </a:r>
            <a:endParaRPr lang="en-US" b="1" dirty="0"/>
          </a:p>
        </p:txBody>
      </p:sp>
      <p:sp>
        <p:nvSpPr>
          <p:cNvPr id="7" name="Rectangle 6"/>
          <p:cNvSpPr/>
          <p:nvPr/>
        </p:nvSpPr>
        <p:spPr>
          <a:xfrm>
            <a:off x="308178" y="4648200"/>
            <a:ext cx="844505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i="1" dirty="0">
                <a:solidFill>
                  <a:srgbClr val="0070C0"/>
                </a:solidFill>
              </a:rPr>
              <a:t>Now all these things are from God, who reconciled us to Himself through Christ and gave us the ministry of reconciliation, </a:t>
            </a:r>
            <a:r>
              <a:rPr lang="en-US" sz="1600" b="1" i="1" dirty="0" smtClean="0">
                <a:solidFill>
                  <a:srgbClr val="0070C0"/>
                </a:solidFill>
              </a:rPr>
              <a:t>namely</a:t>
            </a:r>
            <a:r>
              <a:rPr lang="en-US" sz="1600" b="1" i="1" dirty="0">
                <a:solidFill>
                  <a:srgbClr val="0070C0"/>
                </a:solidFill>
              </a:rPr>
              <a:t>, that God was in Christ reconciling the world to Himself, not counting their trespasses against them, and He has committed to us the word of </a:t>
            </a:r>
            <a:r>
              <a:rPr lang="en-US" sz="1600" b="1" i="1" dirty="0" smtClean="0">
                <a:solidFill>
                  <a:srgbClr val="0070C0"/>
                </a:solidFill>
              </a:rPr>
              <a:t>reconciliation.  Therefore</a:t>
            </a:r>
            <a:r>
              <a:rPr lang="en-US" sz="1600" b="1" i="1" dirty="0">
                <a:solidFill>
                  <a:srgbClr val="0070C0"/>
                </a:solidFill>
              </a:rPr>
              <a:t>, we are ambassadors for Christ, as though God were making an appeal through us; we beg you on behalf of Christ, be reconciled to God. </a:t>
            </a:r>
            <a:r>
              <a:rPr lang="en-US" sz="1600" b="1" i="1" dirty="0" smtClean="0">
                <a:solidFill>
                  <a:srgbClr val="0070C0"/>
                </a:solidFill>
              </a:rPr>
              <a:t>He </a:t>
            </a:r>
            <a:r>
              <a:rPr lang="en-US" sz="1600" b="1" i="1" dirty="0">
                <a:solidFill>
                  <a:srgbClr val="0070C0"/>
                </a:solidFill>
              </a:rPr>
              <a:t>made Him who knew no sin to be sin on our behalf, so that we might become the righteousness of God in Him</a:t>
            </a:r>
            <a:r>
              <a:rPr lang="en-US" sz="1600" b="1" i="1" dirty="0" smtClean="0">
                <a:solidFill>
                  <a:srgbClr val="0070C0"/>
                </a:solidFill>
              </a:rPr>
              <a:t>.       </a:t>
            </a:r>
            <a:r>
              <a:rPr lang="en-US" sz="1600" b="1" dirty="0" smtClean="0">
                <a:solidFill>
                  <a:srgbClr val="0070C0"/>
                </a:solidFill>
              </a:rPr>
              <a:t>2 </a:t>
            </a:r>
            <a:r>
              <a:rPr lang="en-US" sz="1600" b="1" dirty="0">
                <a:solidFill>
                  <a:srgbClr val="0070C0"/>
                </a:solidFill>
              </a:rPr>
              <a:t>Corinthians 5: </a:t>
            </a:r>
            <a:r>
              <a:rPr lang="en-US" sz="1600" b="1" dirty="0" smtClean="0">
                <a:solidFill>
                  <a:srgbClr val="0070C0"/>
                </a:solidFill>
              </a:rPr>
              <a:t>18-21</a:t>
            </a:r>
            <a:endParaRPr lang="en-US" sz="16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6714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" y="12700"/>
            <a:ext cx="9144000" cy="68453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52400" y="152400"/>
            <a:ext cx="57150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FOLLOWING JESUS’ EXAMPLE:  </a:t>
            </a:r>
          </a:p>
          <a:p>
            <a:r>
              <a:rPr lang="en-US" sz="2800" b="1" dirty="0" smtClean="0">
                <a:solidFill>
                  <a:schemeClr val="bg1"/>
                </a:solidFill>
              </a:rPr>
              <a:t>WE CONNECT WITH GOD, </a:t>
            </a:r>
          </a:p>
          <a:p>
            <a:r>
              <a:rPr lang="en-US" sz="2800" b="1" dirty="0" smtClean="0">
                <a:solidFill>
                  <a:schemeClr val="bg1"/>
                </a:solidFill>
              </a:rPr>
              <a:t>WE CONNECT WITH OTHERS,</a:t>
            </a:r>
          </a:p>
          <a:p>
            <a:r>
              <a:rPr lang="en-US" sz="2800" b="1" dirty="0" smtClean="0">
                <a:solidFill>
                  <a:schemeClr val="bg1"/>
                </a:solidFill>
              </a:rPr>
              <a:t>WE CONNECT OTHERS TO GOD.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84700" y="5791200"/>
            <a:ext cx="444865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i="1" dirty="0" smtClean="0">
                <a:solidFill>
                  <a:srgbClr val="FF0000"/>
                </a:solidFill>
              </a:rPr>
              <a:t>Live the adventure!</a:t>
            </a:r>
            <a:endParaRPr lang="en-US" sz="36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6148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326</TotalTime>
  <Words>441</Words>
  <Application>Microsoft Office PowerPoint</Application>
  <PresentationFormat>On-screen Show (4:3)</PresentationFormat>
  <Paragraphs>37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Apothecary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21</cp:revision>
  <dcterms:created xsi:type="dcterms:W3CDTF">2016-08-04T14:19:19Z</dcterms:created>
  <dcterms:modified xsi:type="dcterms:W3CDTF">2016-08-04T21:20:42Z</dcterms:modified>
</cp:coreProperties>
</file>